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3" r:id="rId5"/>
    <p:sldId id="274" r:id="rId6"/>
    <p:sldId id="275" r:id="rId7"/>
    <p:sldId id="276" r:id="rId8"/>
    <p:sldId id="267" r:id="rId9"/>
    <p:sldId id="259" r:id="rId10"/>
    <p:sldId id="260" r:id="rId11"/>
    <p:sldId id="261" r:id="rId12"/>
    <p:sldId id="262" r:id="rId13"/>
    <p:sldId id="263" r:id="rId14"/>
    <p:sldId id="264" r:id="rId15"/>
    <p:sldId id="265" r:id="rId16"/>
    <p:sldId id="266" r:id="rId17"/>
    <p:sldId id="268" r:id="rId18"/>
    <p:sldId id="271" r:id="rId19"/>
    <p:sldId id="272" r:id="rId20"/>
    <p:sldId id="269"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01647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EAB5A2-50BD-4DE9-8C44-F274F92FEB41}" type="datetimeFigureOut">
              <a:rPr lang="tr-TR" smtClean="0"/>
              <a:t>27.03.2025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258619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09465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16418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997501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789152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4179654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515791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80085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26647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452078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AB5A2-50BD-4DE9-8C44-F274F92FEB41}" type="datetimeFigureOut">
              <a:rPr lang="tr-TR" smtClean="0"/>
              <a:t>27.03.2025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23661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AB5A2-50BD-4DE9-8C44-F274F92FEB41}" type="datetimeFigureOut">
              <a:rPr lang="tr-TR" smtClean="0"/>
              <a:t>27.03.2025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65385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112520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187566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DEAB5A2-50BD-4DE9-8C44-F274F92FEB41}" type="datetimeFigureOut">
              <a:rPr lang="tr-TR" smtClean="0"/>
              <a:t>27.03.2025</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122469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EAB5A2-50BD-4DE9-8C44-F274F92FEB41}" type="datetimeFigureOut">
              <a:rPr lang="tr-TR" smtClean="0"/>
              <a:t>27.03.2025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38A337-CD4D-4F03-8D21-54F92D084804}" type="slidenum">
              <a:rPr lang="tr-TR" smtClean="0"/>
              <a:t>‹#›</a:t>
            </a:fld>
            <a:endParaRPr lang="tr-TR"/>
          </a:p>
        </p:txBody>
      </p:sp>
    </p:spTree>
    <p:extLst>
      <p:ext uri="{BB962C8B-B14F-4D97-AF65-F5344CB8AC3E}">
        <p14:creationId xmlns:p14="http://schemas.microsoft.com/office/powerpoint/2010/main" val="390854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DEAB5A2-50BD-4DE9-8C44-F274F92FEB41}" type="datetimeFigureOut">
              <a:rPr lang="tr-TR" smtClean="0"/>
              <a:t>27.03.2025</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638A337-CD4D-4F03-8D21-54F92D084804}" type="slidenum">
              <a:rPr lang="tr-TR" smtClean="0"/>
              <a:t>‹#›</a:t>
            </a:fld>
            <a:endParaRPr lang="tr-TR"/>
          </a:p>
        </p:txBody>
      </p:sp>
    </p:spTree>
    <p:extLst>
      <p:ext uri="{BB962C8B-B14F-4D97-AF65-F5344CB8AC3E}">
        <p14:creationId xmlns:p14="http://schemas.microsoft.com/office/powerpoint/2010/main" val="16662756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mozilla.org/en-US/docs/Web/Media/Guides/Formats/Image_types#choosing_an_image_forma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bilimgenc.tubitak.gov.tr/makale/matris-nedir-neden-matrislere-ihtiyacimiz-va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AC3-FFEC-446E-AE05-6E1C78AFF13E}"/>
              </a:ext>
            </a:extLst>
          </p:cNvPr>
          <p:cNvSpPr>
            <a:spLocks noGrp="1"/>
          </p:cNvSpPr>
          <p:nvPr>
            <p:ph type="ctrTitle"/>
          </p:nvPr>
        </p:nvSpPr>
        <p:spPr>
          <a:xfrm>
            <a:off x="1154955" y="1447801"/>
            <a:ext cx="8825658" cy="2895600"/>
          </a:xfrm>
        </p:spPr>
        <p:txBody>
          <a:bodyPr/>
          <a:lstStyle/>
          <a:p>
            <a:pPr algn="ctr"/>
            <a:r>
              <a:rPr lang="tr-TR" dirty="0"/>
              <a:t>Görüntü İşlemeye Giriş</a:t>
            </a:r>
          </a:p>
        </p:txBody>
      </p:sp>
      <p:sp>
        <p:nvSpPr>
          <p:cNvPr id="3" name="Subtitle 2">
            <a:extLst>
              <a:ext uri="{FF2B5EF4-FFF2-40B4-BE49-F238E27FC236}">
                <a16:creationId xmlns:a16="http://schemas.microsoft.com/office/drawing/2014/main" id="{6BE19E85-6526-4F41-9204-AE160446A4C9}"/>
              </a:ext>
            </a:extLst>
          </p:cNvPr>
          <p:cNvSpPr>
            <a:spLocks noGrp="1"/>
          </p:cNvSpPr>
          <p:nvPr>
            <p:ph type="subTitle" idx="1"/>
          </p:nvPr>
        </p:nvSpPr>
        <p:spPr>
          <a:xfrm>
            <a:off x="1154955" y="4777381"/>
            <a:ext cx="8825658" cy="861420"/>
          </a:xfrm>
        </p:spPr>
        <p:txBody>
          <a:bodyPr/>
          <a:lstStyle/>
          <a:p>
            <a:pPr algn="ctr"/>
            <a:r>
              <a:rPr lang="tr-TR" dirty="0"/>
              <a:t>Opencv ile görüntü işleme</a:t>
            </a:r>
          </a:p>
        </p:txBody>
      </p:sp>
    </p:spTree>
    <p:extLst>
      <p:ext uri="{BB962C8B-B14F-4D97-AF65-F5344CB8AC3E}">
        <p14:creationId xmlns:p14="http://schemas.microsoft.com/office/powerpoint/2010/main" val="1295770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C3C1-F3A2-451E-9CD7-3D78323C3BDB}"/>
              </a:ext>
            </a:extLst>
          </p:cNvPr>
          <p:cNvSpPr>
            <a:spLocks noGrp="1"/>
          </p:cNvSpPr>
          <p:nvPr>
            <p:ph type="title"/>
          </p:nvPr>
        </p:nvSpPr>
        <p:spPr/>
        <p:txBody>
          <a:bodyPr/>
          <a:lstStyle/>
          <a:p>
            <a:r>
              <a:rPr lang="tr-TR" dirty="0"/>
              <a:t>BGR GÖRÜNTÜ</a:t>
            </a:r>
          </a:p>
        </p:txBody>
      </p:sp>
      <p:pic>
        <p:nvPicPr>
          <p:cNvPr id="5" name="Content Placeholder 4">
            <a:extLst>
              <a:ext uri="{FF2B5EF4-FFF2-40B4-BE49-F238E27FC236}">
                <a16:creationId xmlns:a16="http://schemas.microsoft.com/office/drawing/2014/main" id="{B9AA4D04-6D18-4A6C-9E26-5D387FEE73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0925" y="2212181"/>
            <a:ext cx="3971925" cy="3876675"/>
          </a:xfrm>
        </p:spPr>
      </p:pic>
    </p:spTree>
    <p:extLst>
      <p:ext uri="{BB962C8B-B14F-4D97-AF65-F5344CB8AC3E}">
        <p14:creationId xmlns:p14="http://schemas.microsoft.com/office/powerpoint/2010/main" val="259772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6F255-B2F6-4C85-8AC3-E35275B75EA5}"/>
              </a:ext>
            </a:extLst>
          </p:cNvPr>
          <p:cNvSpPr>
            <a:spLocks noGrp="1"/>
          </p:cNvSpPr>
          <p:nvPr>
            <p:ph idx="1"/>
          </p:nvPr>
        </p:nvSpPr>
        <p:spPr>
          <a:xfrm>
            <a:off x="1103312" y="561976"/>
            <a:ext cx="8946541" cy="5705474"/>
          </a:xfrm>
        </p:spPr>
        <p:txBody>
          <a:bodyPr/>
          <a:lstStyle/>
          <a:p>
            <a:pPr marL="0" indent="0">
              <a:buNone/>
            </a:pPr>
            <a:endParaRPr lang="tr-TR" dirty="0"/>
          </a:p>
          <a:p>
            <a:r>
              <a:rPr lang="tr-TR" dirty="0"/>
              <a:t>BGR, </a:t>
            </a:r>
            <a:r>
              <a:rPr lang="tr-TR" b="1" dirty="0"/>
              <a:t>Blue (Mavi), Green (Yeşil), Red (Kırmızı)</a:t>
            </a:r>
            <a:r>
              <a:rPr lang="tr-TR" dirty="0"/>
              <a:t> renk kanallarını ifade eder ve genellikle dijital görüntülerde renkli verilerin düzenlenme şeklidir. Bu format, özellikle </a:t>
            </a:r>
            <a:r>
              <a:rPr lang="tr-TR" b="1" dirty="0"/>
              <a:t>OpenCV</a:t>
            </a:r>
            <a:r>
              <a:rPr lang="tr-TR" dirty="0"/>
              <a:t> gibi bazı kütüphanelerde yaygın olarak kullanılır.</a:t>
            </a:r>
          </a:p>
          <a:p>
            <a:r>
              <a:rPr lang="tr-TR" dirty="0"/>
              <a:t>Bir BGR görüntüsünde her piksel, üç renk kanalına sahip olup, her kanal 0 ile 255 arasında bir değeri temsil eder.</a:t>
            </a:r>
          </a:p>
        </p:txBody>
      </p:sp>
      <p:pic>
        <p:nvPicPr>
          <p:cNvPr id="5" name="Picture 4">
            <a:extLst>
              <a:ext uri="{FF2B5EF4-FFF2-40B4-BE49-F238E27FC236}">
                <a16:creationId xmlns:a16="http://schemas.microsoft.com/office/drawing/2014/main" id="{A3188ACB-1656-47A0-90B0-2AB4EEA80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269" y="3581399"/>
            <a:ext cx="2714625" cy="2714625"/>
          </a:xfrm>
          <a:prstGeom prst="rect">
            <a:avLst/>
          </a:prstGeom>
        </p:spPr>
      </p:pic>
    </p:spTree>
    <p:extLst>
      <p:ext uri="{BB962C8B-B14F-4D97-AF65-F5344CB8AC3E}">
        <p14:creationId xmlns:p14="http://schemas.microsoft.com/office/powerpoint/2010/main" val="254247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C9A-21D6-40D3-A5B3-B43887EA8F7C}"/>
              </a:ext>
            </a:extLst>
          </p:cNvPr>
          <p:cNvSpPr>
            <a:spLocks noGrp="1"/>
          </p:cNvSpPr>
          <p:nvPr>
            <p:ph type="title"/>
          </p:nvPr>
        </p:nvSpPr>
        <p:spPr/>
        <p:txBody>
          <a:bodyPr/>
          <a:lstStyle/>
          <a:p>
            <a:r>
              <a:rPr lang="tr-TR" dirty="0"/>
              <a:t>RGB GÖRÜNTÜ</a:t>
            </a:r>
          </a:p>
        </p:txBody>
      </p:sp>
      <p:pic>
        <p:nvPicPr>
          <p:cNvPr id="5" name="Content Placeholder 4">
            <a:extLst>
              <a:ext uri="{FF2B5EF4-FFF2-40B4-BE49-F238E27FC236}">
                <a16:creationId xmlns:a16="http://schemas.microsoft.com/office/drawing/2014/main" id="{BB5E37CC-1D92-4877-A38A-22AAE94076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007" y="2052638"/>
            <a:ext cx="4195762" cy="4195762"/>
          </a:xfrm>
        </p:spPr>
      </p:pic>
    </p:spTree>
    <p:extLst>
      <p:ext uri="{BB962C8B-B14F-4D97-AF65-F5344CB8AC3E}">
        <p14:creationId xmlns:p14="http://schemas.microsoft.com/office/powerpoint/2010/main" val="342008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FC69A3-89EE-432E-927F-642D701ECFDF}"/>
              </a:ext>
            </a:extLst>
          </p:cNvPr>
          <p:cNvSpPr>
            <a:spLocks noGrp="1"/>
          </p:cNvSpPr>
          <p:nvPr>
            <p:ph idx="1"/>
          </p:nvPr>
        </p:nvSpPr>
        <p:spPr>
          <a:xfrm>
            <a:off x="1103312" y="866776"/>
            <a:ext cx="8946541" cy="5381624"/>
          </a:xfrm>
        </p:spPr>
        <p:txBody>
          <a:bodyPr/>
          <a:lstStyle/>
          <a:p>
            <a:r>
              <a:rPr lang="tr-TR" dirty="0"/>
              <a:t>RGB, </a:t>
            </a:r>
            <a:r>
              <a:rPr lang="tr-TR" b="1" dirty="0"/>
              <a:t>Red (Kırmızı), Green (Yeşil), Blue (Mavi)</a:t>
            </a:r>
            <a:r>
              <a:rPr lang="tr-TR" dirty="0"/>
              <a:t> renk kanallarını ifade eder ve dijital renkli görüntülerde yaygın olarak kullanılan bir renk modelidir. RGB, her pikselin kırmızı, yeşil ve mavi bileşenlerinin birleşiminden oluşur.</a:t>
            </a:r>
          </a:p>
          <a:p>
            <a:r>
              <a:rPr lang="tr-TR" dirty="0"/>
              <a:t>Bir RGB görüntüsünde her piksel, üç renk kanalına sahiptir ve her kanal 0 ile 255 arasında bir değeri temsil eder. Bu üç kanalın birleşimiyle renkli görüntüler oluşur.</a:t>
            </a:r>
          </a:p>
        </p:txBody>
      </p:sp>
      <p:pic>
        <p:nvPicPr>
          <p:cNvPr id="5" name="Picture 4">
            <a:extLst>
              <a:ext uri="{FF2B5EF4-FFF2-40B4-BE49-F238E27FC236}">
                <a16:creationId xmlns:a16="http://schemas.microsoft.com/office/drawing/2014/main" id="{99F450A9-5F99-45FF-BF6B-806B36E09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71" y="3498271"/>
            <a:ext cx="5500258" cy="2750129"/>
          </a:xfrm>
          <a:prstGeom prst="rect">
            <a:avLst/>
          </a:prstGeom>
        </p:spPr>
      </p:pic>
    </p:spTree>
    <p:extLst>
      <p:ext uri="{BB962C8B-B14F-4D97-AF65-F5344CB8AC3E}">
        <p14:creationId xmlns:p14="http://schemas.microsoft.com/office/powerpoint/2010/main" val="146128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50B6-D566-4B0F-841B-0AE9C34F5427}"/>
              </a:ext>
            </a:extLst>
          </p:cNvPr>
          <p:cNvSpPr>
            <a:spLocks noGrp="1"/>
          </p:cNvSpPr>
          <p:nvPr>
            <p:ph type="title"/>
          </p:nvPr>
        </p:nvSpPr>
        <p:spPr/>
        <p:txBody>
          <a:bodyPr/>
          <a:lstStyle/>
          <a:p>
            <a:r>
              <a:rPr lang="tr-TR" dirty="0"/>
              <a:t>GRAYSCALE GÖRÜNTÜ</a:t>
            </a:r>
          </a:p>
        </p:txBody>
      </p:sp>
      <p:pic>
        <p:nvPicPr>
          <p:cNvPr id="5" name="Content Placeholder 4">
            <a:extLst>
              <a:ext uri="{FF2B5EF4-FFF2-40B4-BE49-F238E27FC236}">
                <a16:creationId xmlns:a16="http://schemas.microsoft.com/office/drawing/2014/main" id="{A0A11016-A186-4949-BA97-2C46FC1733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522" y="1853248"/>
            <a:ext cx="7459132" cy="4195762"/>
          </a:xfrm>
        </p:spPr>
      </p:pic>
    </p:spTree>
    <p:extLst>
      <p:ext uri="{BB962C8B-B14F-4D97-AF65-F5344CB8AC3E}">
        <p14:creationId xmlns:p14="http://schemas.microsoft.com/office/powerpoint/2010/main" val="1068263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B6E63-7938-4F18-8D28-8F99A99FD82A}"/>
              </a:ext>
            </a:extLst>
          </p:cNvPr>
          <p:cNvSpPr>
            <a:spLocks noGrp="1"/>
          </p:cNvSpPr>
          <p:nvPr>
            <p:ph idx="1"/>
          </p:nvPr>
        </p:nvSpPr>
        <p:spPr>
          <a:xfrm>
            <a:off x="1103312" y="819150"/>
            <a:ext cx="8946541" cy="5429249"/>
          </a:xfrm>
        </p:spPr>
        <p:txBody>
          <a:bodyPr/>
          <a:lstStyle/>
          <a:p>
            <a:r>
              <a:rPr lang="tr-TR" dirty="0"/>
              <a:t>Grayscale (gri tonlamalı) görüntüler, yalnızca </a:t>
            </a:r>
            <a:r>
              <a:rPr lang="tr-TR" b="1" dirty="0"/>
              <a:t>parlaklık</a:t>
            </a:r>
            <a:r>
              <a:rPr lang="tr-TR" dirty="0"/>
              <a:t> (intensity) bilgisi içeren görüntülerdir. Bu tür görüntülerde, her pikselin değeri, o pikselin parlaklık seviyesini temsil eder ve renk bilgisi bulunmaz. Yani, sadece beyazdan siyaha kadar olan tonlar yer alır.</a:t>
            </a:r>
          </a:p>
          <a:p>
            <a:r>
              <a:rPr lang="tr-TR" dirty="0"/>
              <a:t>Grayscale görüntüler, genellikle 0 ile 255 arasında bir değere sahip olan </a:t>
            </a:r>
            <a:r>
              <a:rPr lang="tr-TR" b="1" dirty="0"/>
              <a:t>tek bir kanal</a:t>
            </a:r>
            <a:r>
              <a:rPr lang="tr-TR" dirty="0"/>
              <a:t> içerir. Bu değerler, her pikselin gri tonunu belirler.</a:t>
            </a:r>
          </a:p>
          <a:p>
            <a:pPr>
              <a:buFont typeface="Arial" panose="020B0604020202020204" pitchFamily="34" charset="0"/>
              <a:buChar char="•"/>
            </a:pPr>
            <a:r>
              <a:rPr lang="tr-TR" b="1" dirty="0"/>
              <a:t>0:</a:t>
            </a:r>
            <a:r>
              <a:rPr lang="tr-TR" dirty="0"/>
              <a:t> Tam siyah</a:t>
            </a:r>
          </a:p>
          <a:p>
            <a:pPr>
              <a:buFont typeface="Arial" panose="020B0604020202020204" pitchFamily="34" charset="0"/>
              <a:buChar char="•"/>
            </a:pPr>
            <a:r>
              <a:rPr lang="tr-TR" b="1" dirty="0"/>
              <a:t>255:</a:t>
            </a:r>
            <a:r>
              <a:rPr lang="tr-TR" dirty="0"/>
              <a:t> Tam beyaz</a:t>
            </a:r>
          </a:p>
        </p:txBody>
      </p:sp>
      <p:pic>
        <p:nvPicPr>
          <p:cNvPr id="5" name="Picture 4">
            <a:extLst>
              <a:ext uri="{FF2B5EF4-FFF2-40B4-BE49-F238E27FC236}">
                <a16:creationId xmlns:a16="http://schemas.microsoft.com/office/drawing/2014/main" id="{2B054954-DA08-42B8-88BF-5973C4E50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582" y="3429000"/>
            <a:ext cx="2800350" cy="2800350"/>
          </a:xfrm>
          <a:prstGeom prst="rect">
            <a:avLst/>
          </a:prstGeom>
        </p:spPr>
      </p:pic>
    </p:spTree>
    <p:extLst>
      <p:ext uri="{BB962C8B-B14F-4D97-AF65-F5344CB8AC3E}">
        <p14:creationId xmlns:p14="http://schemas.microsoft.com/office/powerpoint/2010/main" val="357206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4991-2438-4421-9FE3-CC9F821193EB}"/>
              </a:ext>
            </a:extLst>
          </p:cNvPr>
          <p:cNvSpPr>
            <a:spLocks noGrp="1"/>
          </p:cNvSpPr>
          <p:nvPr>
            <p:ph type="title"/>
          </p:nvPr>
        </p:nvSpPr>
        <p:spPr>
          <a:xfrm>
            <a:off x="646111" y="433668"/>
            <a:ext cx="9404723" cy="1400530"/>
          </a:xfrm>
        </p:spPr>
        <p:txBody>
          <a:bodyPr/>
          <a:lstStyle/>
          <a:p>
            <a:r>
              <a:rPr lang="tr-TR" dirty="0"/>
              <a:t>RGBA GÖRÜNTÜ</a:t>
            </a:r>
          </a:p>
        </p:txBody>
      </p:sp>
      <p:pic>
        <p:nvPicPr>
          <p:cNvPr id="6" name="Picture 5">
            <a:extLst>
              <a:ext uri="{FF2B5EF4-FFF2-40B4-BE49-F238E27FC236}">
                <a16:creationId xmlns:a16="http://schemas.microsoft.com/office/drawing/2014/main" id="{B65083BD-D26A-4F19-A645-66FBF10A7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065" y="1395693"/>
            <a:ext cx="5989033" cy="5312493"/>
          </a:xfrm>
          <a:prstGeom prst="rect">
            <a:avLst/>
          </a:prstGeom>
        </p:spPr>
      </p:pic>
    </p:spTree>
    <p:extLst>
      <p:ext uri="{BB962C8B-B14F-4D97-AF65-F5344CB8AC3E}">
        <p14:creationId xmlns:p14="http://schemas.microsoft.com/office/powerpoint/2010/main" val="1122720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51773-8BBB-4B13-9A12-A9BF12F1F8BD}"/>
              </a:ext>
            </a:extLst>
          </p:cNvPr>
          <p:cNvSpPr>
            <a:spLocks noGrp="1"/>
          </p:cNvSpPr>
          <p:nvPr>
            <p:ph idx="1"/>
          </p:nvPr>
        </p:nvSpPr>
        <p:spPr>
          <a:xfrm>
            <a:off x="1103312" y="485776"/>
            <a:ext cx="8946541" cy="5762624"/>
          </a:xfrm>
        </p:spPr>
        <p:txBody>
          <a:bodyPr/>
          <a:lstStyle/>
          <a:p>
            <a:r>
              <a:rPr lang="tr-TR" b="1" dirty="0"/>
              <a:t>RGBA</a:t>
            </a:r>
            <a:r>
              <a:rPr lang="tr-TR" dirty="0"/>
              <a:t> (Red, Green, Blue, Alpha) bir renk modelidir ve RGB modelinin genişletilmiş halidir. </a:t>
            </a:r>
            <a:r>
              <a:rPr lang="tr-TR" b="1" dirty="0"/>
              <a:t>RGB</a:t>
            </a:r>
            <a:r>
              <a:rPr lang="tr-TR" dirty="0"/>
              <a:t> modelinde her pikselin 3 kanal (kırmızı, yeşil, mavi) değeri bulunurken, </a:t>
            </a:r>
            <a:r>
              <a:rPr lang="tr-TR" b="1" dirty="0"/>
              <a:t>RGBA</a:t>
            </a:r>
            <a:r>
              <a:rPr lang="tr-TR" dirty="0"/>
              <a:t> modelinde dördüncü bir kanal eklenir: </a:t>
            </a:r>
            <a:r>
              <a:rPr lang="tr-TR" b="1" dirty="0"/>
              <a:t>Alpha</a:t>
            </a:r>
            <a:r>
              <a:rPr lang="tr-TR" dirty="0"/>
              <a:t> kanalı. Bu dördüncü kanal, piksellerin </a:t>
            </a:r>
            <a:r>
              <a:rPr lang="tr-TR" b="1" dirty="0"/>
              <a:t>şeffaflık</a:t>
            </a:r>
            <a:r>
              <a:rPr lang="tr-TR" dirty="0"/>
              <a:t> (veya opaklık) derecesini belirtir.</a:t>
            </a:r>
          </a:p>
          <a:p>
            <a:pPr>
              <a:buFont typeface="Arial" panose="020B0604020202020204" pitchFamily="34" charset="0"/>
              <a:buChar char="•"/>
            </a:pPr>
            <a:r>
              <a:rPr lang="tr-TR" b="1" dirty="0"/>
              <a:t>R (Kırmızı):</a:t>
            </a:r>
            <a:r>
              <a:rPr lang="tr-TR" dirty="0"/>
              <a:t> Kırmızı rengin yoğunluğunu belirtir.</a:t>
            </a:r>
          </a:p>
          <a:p>
            <a:pPr>
              <a:buFont typeface="Arial" panose="020B0604020202020204" pitchFamily="34" charset="0"/>
              <a:buChar char="•"/>
            </a:pPr>
            <a:r>
              <a:rPr lang="tr-TR" b="1" dirty="0"/>
              <a:t>G (Yeşil):</a:t>
            </a:r>
            <a:r>
              <a:rPr lang="tr-TR" dirty="0"/>
              <a:t> Yeşil rengin yoğunluğunu belirtir.</a:t>
            </a:r>
          </a:p>
          <a:p>
            <a:pPr>
              <a:buFont typeface="Arial" panose="020B0604020202020204" pitchFamily="34" charset="0"/>
              <a:buChar char="•"/>
            </a:pPr>
            <a:r>
              <a:rPr lang="tr-TR" b="1" dirty="0"/>
              <a:t>B (Mavi):</a:t>
            </a:r>
            <a:r>
              <a:rPr lang="tr-TR" dirty="0"/>
              <a:t> Mavi rengin yoğunluğunu belirtir.</a:t>
            </a:r>
          </a:p>
          <a:p>
            <a:pPr>
              <a:buFont typeface="Arial" panose="020B0604020202020204" pitchFamily="34" charset="0"/>
              <a:buChar char="•"/>
            </a:pPr>
            <a:r>
              <a:rPr lang="tr-TR" b="1" dirty="0"/>
              <a:t>A (Alpha):</a:t>
            </a:r>
            <a:r>
              <a:rPr lang="tr-TR" dirty="0"/>
              <a:t> Piksellerin şeffaflık seviyesini belirler. 0 tamamen şeffaf, 255 ise tamamen opaktır.</a:t>
            </a:r>
          </a:p>
        </p:txBody>
      </p:sp>
      <p:pic>
        <p:nvPicPr>
          <p:cNvPr id="6" name="Content Placeholder 4">
            <a:extLst>
              <a:ext uri="{FF2B5EF4-FFF2-40B4-BE49-F238E27FC236}">
                <a16:creationId xmlns:a16="http://schemas.microsoft.com/office/drawing/2014/main" id="{DE17E378-1F61-4420-A958-911648029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12" y="3976515"/>
            <a:ext cx="2746988" cy="2615133"/>
          </a:xfrm>
          <a:prstGeom prst="rect">
            <a:avLst/>
          </a:prstGeom>
        </p:spPr>
      </p:pic>
    </p:spTree>
    <p:extLst>
      <p:ext uri="{BB962C8B-B14F-4D97-AF65-F5344CB8AC3E}">
        <p14:creationId xmlns:p14="http://schemas.microsoft.com/office/powerpoint/2010/main" val="116960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451D-4008-45A1-809D-5D9611F4078F}"/>
              </a:ext>
            </a:extLst>
          </p:cNvPr>
          <p:cNvSpPr>
            <a:spLocks noGrp="1"/>
          </p:cNvSpPr>
          <p:nvPr>
            <p:ph type="title"/>
          </p:nvPr>
        </p:nvSpPr>
        <p:spPr/>
        <p:txBody>
          <a:bodyPr/>
          <a:lstStyle/>
          <a:p>
            <a:r>
              <a:rPr lang="tr-TR" dirty="0"/>
              <a:t>HSV GÖRÜNTÜ</a:t>
            </a:r>
          </a:p>
        </p:txBody>
      </p:sp>
      <p:pic>
        <p:nvPicPr>
          <p:cNvPr id="5" name="Content Placeholder 4">
            <a:extLst>
              <a:ext uri="{FF2B5EF4-FFF2-40B4-BE49-F238E27FC236}">
                <a16:creationId xmlns:a16="http://schemas.microsoft.com/office/drawing/2014/main" id="{68DF9943-F2A2-4AAD-A23E-1AEE9D758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007" y="2052638"/>
            <a:ext cx="4195762" cy="4195762"/>
          </a:xfrm>
        </p:spPr>
      </p:pic>
    </p:spTree>
    <p:extLst>
      <p:ext uri="{BB962C8B-B14F-4D97-AF65-F5344CB8AC3E}">
        <p14:creationId xmlns:p14="http://schemas.microsoft.com/office/powerpoint/2010/main" val="225059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3876A-F0D3-45D5-AC8A-62C3046EF15A}"/>
              </a:ext>
            </a:extLst>
          </p:cNvPr>
          <p:cNvSpPr>
            <a:spLocks noGrp="1"/>
          </p:cNvSpPr>
          <p:nvPr>
            <p:ph idx="1"/>
          </p:nvPr>
        </p:nvSpPr>
        <p:spPr>
          <a:xfrm>
            <a:off x="1103312" y="571500"/>
            <a:ext cx="8946541" cy="5676899"/>
          </a:xfrm>
        </p:spPr>
        <p:txBody>
          <a:bodyPr/>
          <a:lstStyle/>
          <a:p>
            <a:r>
              <a:rPr lang="tr-TR" b="1" dirty="0"/>
              <a:t>HSV</a:t>
            </a:r>
            <a:r>
              <a:rPr lang="tr-TR" dirty="0"/>
              <a:t>, bir renk modelidir ve </a:t>
            </a:r>
            <a:r>
              <a:rPr lang="tr-TR" b="1" dirty="0"/>
              <a:t>Hue (Ton)</a:t>
            </a:r>
            <a:r>
              <a:rPr lang="tr-TR" dirty="0"/>
              <a:t>, </a:t>
            </a:r>
            <a:r>
              <a:rPr lang="tr-TR" b="1" dirty="0"/>
              <a:t>Saturation (Doygunluk)</a:t>
            </a:r>
            <a:r>
              <a:rPr lang="tr-TR" dirty="0"/>
              <a:t> ve </a:t>
            </a:r>
            <a:r>
              <a:rPr lang="tr-TR" b="1" dirty="0"/>
              <a:t>Value (Parlaklık)</a:t>
            </a:r>
            <a:r>
              <a:rPr lang="tr-TR" dirty="0"/>
              <a:t> bileşenlerinden oluşur. HSV, </a:t>
            </a:r>
            <a:r>
              <a:rPr lang="tr-TR" b="1" dirty="0"/>
              <a:t>RGB</a:t>
            </a:r>
            <a:r>
              <a:rPr lang="tr-TR" dirty="0"/>
              <a:t> (Red, Green, Blue) modeline alternatif olarak geliştirilmiş ve özellikle </a:t>
            </a:r>
            <a:r>
              <a:rPr lang="tr-TR" b="1" dirty="0"/>
              <a:t>renk işleme</a:t>
            </a:r>
            <a:r>
              <a:rPr lang="tr-TR" dirty="0"/>
              <a:t> ve </a:t>
            </a:r>
            <a:r>
              <a:rPr lang="tr-TR" b="1" dirty="0"/>
              <a:t>görüntü analizinde</a:t>
            </a:r>
            <a:r>
              <a:rPr lang="tr-TR" dirty="0"/>
              <a:t> çok popüler bir modeldir. HSV, insanların renkleri algılama biçimine daha yakın bir model sunduğu için, daha sezgisel ve kolay anlaşılabilir bir yapıya sahiptir.</a:t>
            </a:r>
            <a:r>
              <a:rPr lang="tr-TR" b="1" dirty="0"/>
              <a:t> HSV (Hue, Saturation, Value)</a:t>
            </a:r>
            <a:r>
              <a:rPr lang="tr-TR" dirty="0"/>
              <a:t> renk modeli, </a:t>
            </a:r>
            <a:r>
              <a:rPr lang="tr-TR" b="1" dirty="0"/>
              <a:t>görüntü işleme</a:t>
            </a:r>
            <a:r>
              <a:rPr lang="tr-TR" dirty="0"/>
              <a:t> ve </a:t>
            </a:r>
            <a:r>
              <a:rPr lang="tr-TR" b="1" dirty="0"/>
              <a:t>renk analizi</a:t>
            </a:r>
            <a:r>
              <a:rPr lang="tr-TR" dirty="0"/>
              <a:t> için oldukça popülerdir. HSV, </a:t>
            </a:r>
            <a:r>
              <a:rPr lang="tr-TR" b="1" dirty="0"/>
              <a:t>RGB</a:t>
            </a:r>
            <a:r>
              <a:rPr lang="tr-TR" dirty="0"/>
              <a:t> modeline kıyasla, insanların renkleri algılama biçimine daha yakın bir şekilde renkleri tanımlar. </a:t>
            </a:r>
          </a:p>
        </p:txBody>
      </p:sp>
      <p:pic>
        <p:nvPicPr>
          <p:cNvPr id="5" name="Picture 4">
            <a:extLst>
              <a:ext uri="{FF2B5EF4-FFF2-40B4-BE49-F238E27FC236}">
                <a16:creationId xmlns:a16="http://schemas.microsoft.com/office/drawing/2014/main" id="{47883D6A-BD9B-4BF1-8203-F70D9E7C0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48074"/>
            <a:ext cx="3467100" cy="2600325"/>
          </a:xfrm>
          <a:prstGeom prst="rect">
            <a:avLst/>
          </a:prstGeom>
        </p:spPr>
      </p:pic>
    </p:spTree>
    <p:extLst>
      <p:ext uri="{BB962C8B-B14F-4D97-AF65-F5344CB8AC3E}">
        <p14:creationId xmlns:p14="http://schemas.microsoft.com/office/powerpoint/2010/main" val="11795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3FA8-1578-4947-B010-CE64E54659B9}"/>
              </a:ext>
            </a:extLst>
          </p:cNvPr>
          <p:cNvSpPr>
            <a:spLocks noGrp="1"/>
          </p:cNvSpPr>
          <p:nvPr>
            <p:ph type="title"/>
          </p:nvPr>
        </p:nvSpPr>
        <p:spPr>
          <a:xfrm>
            <a:off x="646111" y="452718"/>
            <a:ext cx="9404723" cy="852207"/>
          </a:xfrm>
        </p:spPr>
        <p:txBody>
          <a:bodyPr/>
          <a:lstStyle/>
          <a:p>
            <a:r>
              <a:rPr lang="tr-TR" dirty="0"/>
              <a:t>Görüntü Nedir?</a:t>
            </a:r>
          </a:p>
        </p:txBody>
      </p:sp>
      <p:sp>
        <p:nvSpPr>
          <p:cNvPr id="3" name="Content Placeholder 2">
            <a:extLst>
              <a:ext uri="{FF2B5EF4-FFF2-40B4-BE49-F238E27FC236}">
                <a16:creationId xmlns:a16="http://schemas.microsoft.com/office/drawing/2014/main" id="{F5C62491-C1EF-459E-B9A5-C1A3497A582A}"/>
              </a:ext>
            </a:extLst>
          </p:cNvPr>
          <p:cNvSpPr>
            <a:spLocks noGrp="1"/>
          </p:cNvSpPr>
          <p:nvPr>
            <p:ph idx="1"/>
          </p:nvPr>
        </p:nvSpPr>
        <p:spPr>
          <a:xfrm>
            <a:off x="1103312" y="1733550"/>
            <a:ext cx="8946541" cy="4514849"/>
          </a:xfrm>
        </p:spPr>
        <p:txBody>
          <a:bodyPr/>
          <a:lstStyle/>
          <a:p>
            <a:r>
              <a:rPr lang="tr-TR" dirty="0"/>
              <a:t>Görüntü, ışığın bir yüzeyde oluşturduğu görsel bilgidir. Dijital ortamda, bir görüntü piksellerden (en küçük görüntü birimi) oluşur ve her piksel belirli bir renk veya parlaklık değerine sahiptir.</a:t>
            </a:r>
          </a:p>
        </p:txBody>
      </p:sp>
      <p:pic>
        <p:nvPicPr>
          <p:cNvPr id="5" name="Picture 4">
            <a:extLst>
              <a:ext uri="{FF2B5EF4-FFF2-40B4-BE49-F238E27FC236}">
                <a16:creationId xmlns:a16="http://schemas.microsoft.com/office/drawing/2014/main" id="{D4814363-31BE-4D40-A1E2-C756B5E61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391" y="3126955"/>
            <a:ext cx="5253034" cy="3502444"/>
          </a:xfrm>
          <a:prstGeom prst="rect">
            <a:avLst/>
          </a:prstGeom>
        </p:spPr>
      </p:pic>
    </p:spTree>
    <p:extLst>
      <p:ext uri="{BB962C8B-B14F-4D97-AF65-F5344CB8AC3E}">
        <p14:creationId xmlns:p14="http://schemas.microsoft.com/office/powerpoint/2010/main" val="850938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279CD-4AFB-4BD8-868A-18A216F26CA2}"/>
              </a:ext>
            </a:extLst>
          </p:cNvPr>
          <p:cNvSpPr>
            <a:spLocks noGrp="1"/>
          </p:cNvSpPr>
          <p:nvPr>
            <p:ph type="title"/>
          </p:nvPr>
        </p:nvSpPr>
        <p:spPr>
          <a:xfrm>
            <a:off x="646111" y="452718"/>
            <a:ext cx="9404723" cy="737907"/>
          </a:xfrm>
        </p:spPr>
        <p:txBody>
          <a:bodyPr/>
          <a:lstStyle/>
          <a:p>
            <a:r>
              <a:rPr lang="tr-TR" dirty="0"/>
              <a:t>DOSYA FORMATLARI</a:t>
            </a:r>
          </a:p>
        </p:txBody>
      </p:sp>
      <p:sp>
        <p:nvSpPr>
          <p:cNvPr id="5" name="Rectangle 2">
            <a:extLst>
              <a:ext uri="{FF2B5EF4-FFF2-40B4-BE49-F238E27FC236}">
                <a16:creationId xmlns:a16="http://schemas.microsoft.com/office/drawing/2014/main" id="{25812BD9-2290-4997-B075-65F19780B95C}"/>
              </a:ext>
            </a:extLst>
          </p:cNvPr>
          <p:cNvSpPr>
            <a:spLocks noGrp="1" noChangeArrowheads="1"/>
          </p:cNvSpPr>
          <p:nvPr>
            <p:ph idx="1"/>
          </p:nvPr>
        </p:nvSpPr>
        <p:spPr bwMode="auto">
          <a:xfrm>
            <a:off x="722312" y="1421003"/>
            <a:ext cx="100123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JPEG (Joint Photographic Experts Group)</a:t>
            </a:r>
            <a:r>
              <a:rPr kumimoji="0" lang="tr-TR" altLang="tr-TR" sz="1800" b="0" i="0" u="none" strike="noStrike" cap="none" normalizeH="0" baseline="0" dirty="0">
                <a:ln>
                  <a:noFill/>
                </a:ln>
                <a:solidFill>
                  <a:schemeClr val="tx1"/>
                </a:solidFill>
                <a:effectLst/>
                <a:latin typeface="Arial" panose="020B0604020202020204" pitchFamily="34" charset="0"/>
              </a:rPr>
              <a:t> – Fotoğraf ve görseller için kullanılan, kayıplı sıkıştırma sağlayan bir format.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PNG (Portable Network Graphics)</a:t>
            </a:r>
            <a:r>
              <a:rPr kumimoji="0" lang="tr-TR" altLang="tr-TR" sz="1800" b="0" i="0" u="none" strike="noStrike" cap="none" normalizeH="0" baseline="0" dirty="0">
                <a:ln>
                  <a:noFill/>
                </a:ln>
                <a:solidFill>
                  <a:schemeClr val="tx1"/>
                </a:solidFill>
                <a:effectLst/>
                <a:latin typeface="Arial" panose="020B0604020202020204" pitchFamily="34" charset="0"/>
              </a:rPr>
              <a:t> – Şeffaflık desteği sunan, kayıpsız sıkıştırma formatı.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GIF (Graphics Interchange Format)</a:t>
            </a:r>
            <a:r>
              <a:rPr kumimoji="0" lang="tr-TR" altLang="tr-TR" sz="1800" b="0" i="0" u="none" strike="noStrike" cap="none" normalizeH="0" baseline="0" dirty="0">
                <a:ln>
                  <a:noFill/>
                </a:ln>
                <a:solidFill>
                  <a:schemeClr val="tx1"/>
                </a:solidFill>
                <a:effectLst/>
                <a:latin typeface="Arial" panose="020B0604020202020204" pitchFamily="34" charset="0"/>
              </a:rPr>
              <a:t> – Animasyonlu görseller için kullanılan, 1-bit şeffaflık sunan bir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TIFF (Tagged Image File Format)</a:t>
            </a:r>
            <a:r>
              <a:rPr kumimoji="0" lang="tr-TR" altLang="tr-TR" sz="1800" b="0" i="0" u="none" strike="noStrike" cap="none" normalizeH="0" baseline="0" dirty="0">
                <a:ln>
                  <a:noFill/>
                </a:ln>
                <a:solidFill>
                  <a:schemeClr val="tx1"/>
                </a:solidFill>
                <a:effectLst/>
                <a:latin typeface="Arial" panose="020B0604020202020204" pitchFamily="34" charset="0"/>
              </a:rPr>
              <a:t> – Yüksek kaliteli görseller için kullanılan, kayıpsız sıkıştırma sunan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BMP (Bitmap)</a:t>
            </a:r>
            <a:r>
              <a:rPr kumimoji="0" lang="tr-TR" altLang="tr-TR" sz="1800" b="0" i="0" u="none" strike="noStrike" cap="none" normalizeH="0" baseline="0" dirty="0">
                <a:ln>
                  <a:noFill/>
                </a:ln>
                <a:solidFill>
                  <a:schemeClr val="tx1"/>
                </a:solidFill>
                <a:effectLst/>
                <a:latin typeface="Arial" panose="020B0604020202020204" pitchFamily="34" charset="0"/>
              </a:rPr>
              <a:t> – Piksel tabanlı, kayıpsız bir görüntü formatı.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WEBP</a:t>
            </a:r>
            <a:r>
              <a:rPr kumimoji="0" lang="tr-TR" altLang="tr-TR" sz="1800" b="0" i="0" u="none" strike="noStrike" cap="none" normalizeH="0" baseline="0" dirty="0">
                <a:ln>
                  <a:noFill/>
                </a:ln>
                <a:solidFill>
                  <a:schemeClr val="tx1"/>
                </a:solidFill>
                <a:effectLst/>
                <a:latin typeface="Arial" panose="020B0604020202020204" pitchFamily="34" charset="0"/>
              </a:rPr>
              <a:t> – Hem kayıplı hem kayıpsız sıkıştırma sunan, Google tarafından geliştirilen bir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RAW</a:t>
            </a:r>
            <a:r>
              <a:rPr kumimoji="0" lang="tr-TR" altLang="tr-TR" sz="1800" b="0" i="0" u="none" strike="noStrike" cap="none" normalizeH="0" baseline="0" dirty="0">
                <a:ln>
                  <a:noFill/>
                </a:ln>
                <a:solidFill>
                  <a:schemeClr val="tx1"/>
                </a:solidFill>
                <a:effectLst/>
                <a:latin typeface="Arial" panose="020B0604020202020204" pitchFamily="34" charset="0"/>
              </a:rPr>
              <a:t> – Dijital fotoğraf makinelerinde kullanılan, ham görüntü verilerini içeren format.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HEIF (High Efficiency Image Format)</a:t>
            </a:r>
            <a:r>
              <a:rPr kumimoji="0" lang="tr-TR" altLang="tr-TR" sz="1800" b="0" i="0" u="none" strike="noStrike" cap="none" normalizeH="0" baseline="0" dirty="0">
                <a:ln>
                  <a:noFill/>
                </a:ln>
                <a:solidFill>
                  <a:schemeClr val="tx1"/>
                </a:solidFill>
                <a:effectLst/>
                <a:latin typeface="Arial" panose="020B0604020202020204" pitchFamily="34" charset="0"/>
              </a:rPr>
              <a:t> – Yeni nesil sıkıştırma sağlayan, yüksek verimli görüntü formatı.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PSD (Photoshop Document)</a:t>
            </a:r>
            <a:r>
              <a:rPr kumimoji="0" lang="tr-TR" altLang="tr-TR" sz="1800" b="0" i="0" u="none" strike="noStrike" cap="none" normalizeH="0" baseline="0" dirty="0">
                <a:ln>
                  <a:noFill/>
                </a:ln>
                <a:solidFill>
                  <a:schemeClr val="tx1"/>
                </a:solidFill>
                <a:effectLst/>
                <a:latin typeface="Arial" panose="020B0604020202020204" pitchFamily="34" charset="0"/>
              </a:rPr>
              <a:t> – Adobe Photoshop'un yerel dosya formatı, katmanlı düzenleme desteği sunar.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SVG (Scalable Vector Graphics)</a:t>
            </a:r>
            <a:r>
              <a:rPr kumimoji="0" lang="tr-TR" altLang="tr-TR" sz="1800" b="0" i="0" u="none" strike="noStrike" cap="none" normalizeH="0" baseline="0" dirty="0">
                <a:ln>
                  <a:noFill/>
                </a:ln>
                <a:solidFill>
                  <a:schemeClr val="tx1"/>
                </a:solidFill>
                <a:effectLst/>
                <a:latin typeface="Arial" panose="020B0604020202020204" pitchFamily="34" charset="0"/>
              </a:rPr>
              <a:t> – Vektör tabanlı grafik formatı, özellikle web tasarımında kullanılır. </a:t>
            </a:r>
          </a:p>
        </p:txBody>
      </p:sp>
      <p:pic>
        <p:nvPicPr>
          <p:cNvPr id="4" name="Picture 3">
            <a:extLst>
              <a:ext uri="{FF2B5EF4-FFF2-40B4-BE49-F238E27FC236}">
                <a16:creationId xmlns:a16="http://schemas.microsoft.com/office/drawing/2014/main" id="{E44126C0-227C-47FC-A051-7365B4F5B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875" y="273983"/>
            <a:ext cx="1095375" cy="1095375"/>
          </a:xfrm>
          <a:prstGeom prst="rect">
            <a:avLst/>
          </a:prstGeom>
        </p:spPr>
      </p:pic>
    </p:spTree>
    <p:extLst>
      <p:ext uri="{BB962C8B-B14F-4D97-AF65-F5344CB8AC3E}">
        <p14:creationId xmlns:p14="http://schemas.microsoft.com/office/powerpoint/2010/main" val="188197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F417B-2270-4AEB-A1C6-233B71918D02}"/>
              </a:ext>
            </a:extLst>
          </p:cNvPr>
          <p:cNvSpPr>
            <a:spLocks noGrp="1"/>
          </p:cNvSpPr>
          <p:nvPr>
            <p:ph idx="1"/>
          </p:nvPr>
        </p:nvSpPr>
        <p:spPr/>
        <p:txBody>
          <a:bodyPr/>
          <a:lstStyle/>
          <a:p>
            <a:r>
              <a:rPr lang="tr-TR" dirty="0"/>
              <a:t>Dosya formatlarıyla alakalı daha detaylı bilgiye </a:t>
            </a:r>
            <a:r>
              <a:rPr lang="tr-TR" dirty="0">
                <a:hlinkClick r:id="rId2"/>
              </a:rPr>
              <a:t>https://developer.mozilla.org/en-US/docs/Web/Media/Guides/Formats/Image_types#choosing_an_image_format</a:t>
            </a:r>
            <a:r>
              <a:rPr lang="tr-TR" dirty="0"/>
              <a:t> kaynağından ulaşabilirsiniz. Sizin için uygun olan dosya formatıyla çalışınız.</a:t>
            </a:r>
          </a:p>
        </p:txBody>
      </p:sp>
    </p:spTree>
    <p:extLst>
      <p:ext uri="{BB962C8B-B14F-4D97-AF65-F5344CB8AC3E}">
        <p14:creationId xmlns:p14="http://schemas.microsoft.com/office/powerpoint/2010/main" val="77373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500E85-3B1F-4161-8F79-C7C635029E1A}"/>
              </a:ext>
            </a:extLst>
          </p:cNvPr>
          <p:cNvSpPr>
            <a:spLocks noGrp="1"/>
          </p:cNvSpPr>
          <p:nvPr>
            <p:ph idx="1"/>
          </p:nvPr>
        </p:nvSpPr>
        <p:spPr>
          <a:xfrm>
            <a:off x="1103312" y="800100"/>
            <a:ext cx="8946541" cy="5448299"/>
          </a:xfrm>
        </p:spPr>
        <p:txBody>
          <a:bodyPr/>
          <a:lstStyle/>
          <a:p>
            <a:r>
              <a:rPr lang="tr-TR" dirty="0"/>
              <a:t>Yazılımda görüntüler, </a:t>
            </a:r>
            <a:r>
              <a:rPr lang="tr-TR" b="1" dirty="0"/>
              <a:t>2 boyutlu matrisler</a:t>
            </a:r>
            <a:r>
              <a:rPr lang="tr-TR" dirty="0"/>
              <a:t> içinde saklanan sayı değerleridir. Her piksel, matrisin bir elemanını temsil eder ve parlaklık veya renk bilgisini içerir. Farklı görüntülere göre farklı matris değerleri söylenebilir.</a:t>
            </a:r>
          </a:p>
        </p:txBody>
      </p:sp>
      <p:pic>
        <p:nvPicPr>
          <p:cNvPr id="5" name="Picture 4">
            <a:extLst>
              <a:ext uri="{FF2B5EF4-FFF2-40B4-BE49-F238E27FC236}">
                <a16:creationId xmlns:a16="http://schemas.microsoft.com/office/drawing/2014/main" id="{2FE4BF08-21C8-4FED-8060-C4F906DFD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640" y="3057400"/>
            <a:ext cx="6527684" cy="3000500"/>
          </a:xfrm>
          <a:prstGeom prst="rect">
            <a:avLst/>
          </a:prstGeom>
        </p:spPr>
      </p:pic>
    </p:spTree>
    <p:extLst>
      <p:ext uri="{BB962C8B-B14F-4D97-AF65-F5344CB8AC3E}">
        <p14:creationId xmlns:p14="http://schemas.microsoft.com/office/powerpoint/2010/main" val="106685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BD22-A985-49F4-8192-081FCED9121B}"/>
              </a:ext>
            </a:extLst>
          </p:cNvPr>
          <p:cNvSpPr>
            <a:spLocks noGrp="1"/>
          </p:cNvSpPr>
          <p:nvPr>
            <p:ph type="title"/>
          </p:nvPr>
        </p:nvSpPr>
        <p:spPr>
          <a:xfrm>
            <a:off x="646111" y="452718"/>
            <a:ext cx="9404723" cy="871257"/>
          </a:xfrm>
        </p:spPr>
        <p:txBody>
          <a:bodyPr/>
          <a:lstStyle/>
          <a:p>
            <a:r>
              <a:rPr lang="tr-TR" dirty="0"/>
              <a:t>Matris Nedir? </a:t>
            </a:r>
            <a:r>
              <a:rPr lang="tr-TR" sz="1400" dirty="0"/>
              <a:t>(Biliyorsanız bu kısmı atlayabilirsiniz) </a:t>
            </a:r>
          </a:p>
        </p:txBody>
      </p:sp>
      <p:pic>
        <p:nvPicPr>
          <p:cNvPr id="5" name="Content Placeholder 4">
            <a:extLst>
              <a:ext uri="{FF2B5EF4-FFF2-40B4-BE49-F238E27FC236}">
                <a16:creationId xmlns:a16="http://schemas.microsoft.com/office/drawing/2014/main" id="{EC505533-39AE-4780-9539-53C2AEA97B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4501" y="1619250"/>
            <a:ext cx="5484774" cy="4629150"/>
          </a:xfrm>
        </p:spPr>
      </p:pic>
    </p:spTree>
    <p:extLst>
      <p:ext uri="{BB962C8B-B14F-4D97-AF65-F5344CB8AC3E}">
        <p14:creationId xmlns:p14="http://schemas.microsoft.com/office/powerpoint/2010/main" val="387525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4FE02-62AA-4C30-AFCF-07E27E710BC3}"/>
              </a:ext>
            </a:extLst>
          </p:cNvPr>
          <p:cNvSpPr>
            <a:spLocks noGrp="1"/>
          </p:cNvSpPr>
          <p:nvPr>
            <p:ph idx="1"/>
          </p:nvPr>
        </p:nvSpPr>
        <p:spPr>
          <a:xfrm>
            <a:off x="1103312" y="708212"/>
            <a:ext cx="8946541" cy="5540187"/>
          </a:xfrm>
        </p:spPr>
        <p:txBody>
          <a:bodyPr/>
          <a:lstStyle/>
          <a:p>
            <a:r>
              <a:rPr lang="tr-TR" dirty="0"/>
              <a:t>Matris, matematikte ve programlamada kullanılan, dikdörtgen biçiminde düzenlenmiş sayılar veya ifadeler kümesidir. Genellikle satır ve sütunlardan oluşur ve köşeli parantez </a:t>
            </a:r>
            <a:r>
              <a:rPr lang="tr-TR" b="1" dirty="0"/>
              <a:t>[ ]</a:t>
            </a:r>
            <a:r>
              <a:rPr lang="tr-TR" dirty="0"/>
              <a:t> veya parantez </a:t>
            </a:r>
            <a:r>
              <a:rPr lang="tr-TR" b="1" dirty="0"/>
              <a:t>( )</a:t>
            </a:r>
            <a:r>
              <a:rPr lang="tr-TR" dirty="0"/>
              <a:t> içinde gösterilir.</a:t>
            </a:r>
          </a:p>
          <a:p>
            <a:r>
              <a:rPr lang="tr-TR" dirty="0"/>
              <a:t>Matrislerde indeksleme, genellikle </a:t>
            </a:r>
            <a:r>
              <a:rPr lang="tr-TR" b="1" dirty="0"/>
              <a:t>satır ve sütun numaralarına</a:t>
            </a:r>
            <a:r>
              <a:rPr lang="tr-TR" dirty="0"/>
              <a:t> göre yapılır. </a:t>
            </a:r>
            <a:r>
              <a:rPr lang="tr-TR" b="1" dirty="0"/>
              <a:t>Matrislerde indeksleme sıfırdan başlar</a:t>
            </a:r>
            <a:r>
              <a:rPr lang="tr-TR" dirty="0"/>
              <a:t> (Python gibi programlama dillerinde).</a:t>
            </a:r>
          </a:p>
        </p:txBody>
      </p:sp>
      <p:pic>
        <p:nvPicPr>
          <p:cNvPr id="5" name="Picture 4">
            <a:extLst>
              <a:ext uri="{FF2B5EF4-FFF2-40B4-BE49-F238E27FC236}">
                <a16:creationId xmlns:a16="http://schemas.microsoft.com/office/drawing/2014/main" id="{11C7B2E3-C7AD-4863-A636-FC2D076F7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728" y="3734920"/>
            <a:ext cx="4029960" cy="2271432"/>
          </a:xfrm>
          <a:prstGeom prst="rect">
            <a:avLst/>
          </a:prstGeom>
        </p:spPr>
      </p:pic>
    </p:spTree>
    <p:extLst>
      <p:ext uri="{BB962C8B-B14F-4D97-AF65-F5344CB8AC3E}">
        <p14:creationId xmlns:p14="http://schemas.microsoft.com/office/powerpoint/2010/main" val="271677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E7BB9B-18CF-46E0-BA21-4D0760DFC27E}"/>
                  </a:ext>
                </a:extLst>
              </p:cNvPr>
              <p:cNvSpPr>
                <a:spLocks noGrp="1"/>
              </p:cNvSpPr>
              <p:nvPr>
                <p:ph idx="1"/>
              </p:nvPr>
            </p:nvSpPr>
            <p:spPr>
              <a:xfrm>
                <a:off x="1103312" y="860612"/>
                <a:ext cx="8946541" cy="5387787"/>
              </a:xfrm>
            </p:spPr>
            <p:txBody>
              <a:bodyPr/>
              <a:lstStyle/>
              <a:p>
                <a:r>
                  <a:rPr lang="tr-TR" dirty="0"/>
                  <a:t>Matematikte bir matrisin içindeki verilere erişmek için </a:t>
                </a:r>
                <a:r>
                  <a:rPr lang="tr-TR" b="1" dirty="0"/>
                  <a:t>satır ve sütun numaraları</a:t>
                </a:r>
                <a:r>
                  <a:rPr lang="tr-TR" dirty="0"/>
                  <a:t> kullanılır.</a:t>
                </a:r>
              </a:p>
              <a:p>
                <a:r>
                  <a:rPr lang="tr-TR" dirty="0"/>
                  <a:t>A = </a:t>
                </a:r>
                <a14:m>
                  <m:oMath xmlns:m="http://schemas.openxmlformats.org/officeDocument/2006/math">
                    <m:d>
                      <m:dPr>
                        <m:begChr m:val="["/>
                        <m:endChr m:val="]"/>
                        <m:ctrlPr>
                          <a:rPr lang="tr-TR" i="1" smtClean="0">
                            <a:latin typeface="Cambria Math" panose="02040503050406030204" pitchFamily="18" charset="0"/>
                          </a:rPr>
                        </m:ctrlPr>
                      </m:dPr>
                      <m:e>
                        <m:m>
                          <m:mPr>
                            <m:mcs>
                              <m:mc>
                                <m:mcPr>
                                  <m:count m:val="3"/>
                                  <m:mcJc m:val="center"/>
                                </m:mcPr>
                              </m:mc>
                            </m:mcs>
                            <m:ctrlPr>
                              <a:rPr lang="tr-TR" i="1" smtClean="0">
                                <a:latin typeface="Cambria Math" panose="02040503050406030204" pitchFamily="18" charset="0"/>
                              </a:rPr>
                            </m:ctrlPr>
                          </m:mPr>
                          <m:mr>
                            <m:e>
                              <m:r>
                                <m:rPr>
                                  <m:nor/>
                                </m:rPr>
                                <a:rPr lang="tr-TR" smtClean="0"/>
                                <m:t>a</m:t>
                              </m:r>
                              <m:r>
                                <m:rPr>
                                  <m:nor/>
                                </m:rPr>
                                <a:rPr lang="tr-TR" smtClean="0"/>
                                <m:t>00</m:t>
                              </m:r>
                            </m:e>
                            <m:e>
                              <m:r>
                                <m:rPr>
                                  <m:nor/>
                                </m:rPr>
                                <a:rPr lang="tr-TR"/>
                                <m:t>a</m:t>
                              </m:r>
                              <m:r>
                                <m:rPr>
                                  <m:nor/>
                                </m:rPr>
                                <a:rPr lang="tr-TR"/>
                                <m:t>01</m:t>
                              </m:r>
                            </m:e>
                            <m:e>
                              <m:r>
                                <m:rPr>
                                  <m:nor/>
                                </m:rPr>
                                <a:rPr lang="tr-TR"/>
                                <m:t>a</m:t>
                              </m:r>
                              <m:r>
                                <m:rPr>
                                  <m:nor/>
                                </m:rPr>
                                <a:rPr lang="tr-TR"/>
                                <m:t>02</m:t>
                              </m:r>
                            </m:e>
                          </m:mr>
                          <m:mr>
                            <m:e>
                              <m:r>
                                <m:rPr>
                                  <m:nor/>
                                </m:rPr>
                                <a:rPr lang="tr-TR"/>
                                <m:t>a</m:t>
                              </m:r>
                              <m:r>
                                <a:rPr lang="tr-TR" b="0" i="1" smtClean="0">
                                  <a:latin typeface="Cambria Math" panose="02040503050406030204" pitchFamily="18" charset="0"/>
                                </a:rPr>
                                <m:t>10</m:t>
                              </m:r>
                            </m:e>
                            <m:e>
                              <m:r>
                                <m:rPr>
                                  <m:nor/>
                                </m:rPr>
                                <a:rPr lang="tr-TR"/>
                                <m:t>a</m:t>
                              </m:r>
                              <m:r>
                                <a:rPr lang="tr-TR" b="0" i="1" smtClean="0">
                                  <a:latin typeface="Cambria Math" panose="02040503050406030204" pitchFamily="18" charset="0"/>
                                </a:rPr>
                                <m:t>11</m:t>
                              </m:r>
                            </m:e>
                            <m:e>
                              <m:r>
                                <m:rPr>
                                  <m:nor/>
                                </m:rPr>
                                <a:rPr lang="tr-TR"/>
                                <m:t>a</m:t>
                              </m:r>
                              <m:r>
                                <a:rPr lang="tr-TR" b="0" i="1" smtClean="0">
                                  <a:latin typeface="Cambria Math" panose="02040503050406030204" pitchFamily="18" charset="0"/>
                                </a:rPr>
                                <m:t>12</m:t>
                              </m:r>
                            </m:e>
                          </m:mr>
                          <m:mr>
                            <m:e>
                              <m:r>
                                <m:rPr>
                                  <m:nor/>
                                </m:rPr>
                                <a:rPr lang="tr-TR"/>
                                <m:t>a</m:t>
                              </m:r>
                              <m:r>
                                <m:rPr>
                                  <m:nor/>
                                </m:rPr>
                                <a:rPr lang="tr-TR" b="0" i="0" smtClean="0"/>
                                <m:t>2</m:t>
                              </m:r>
                              <m:r>
                                <m:rPr>
                                  <m:nor/>
                                </m:rPr>
                                <a:rPr lang="tr-TR"/>
                                <m:t>0</m:t>
                              </m:r>
                            </m:e>
                            <m:e>
                              <m:r>
                                <m:rPr>
                                  <m:nor/>
                                </m:rPr>
                                <a:rPr lang="tr-TR"/>
                                <m:t>a</m:t>
                              </m:r>
                              <m:r>
                                <a:rPr lang="tr-TR" b="0" i="1" smtClean="0">
                                  <a:latin typeface="Cambria Math" panose="02040503050406030204" pitchFamily="18" charset="0"/>
                                </a:rPr>
                                <m:t>21</m:t>
                              </m:r>
                            </m:e>
                            <m:e>
                              <m:r>
                                <m:rPr>
                                  <m:nor/>
                                </m:rPr>
                                <a:rPr lang="tr-TR"/>
                                <m:t>a</m:t>
                              </m:r>
                              <m:r>
                                <a:rPr lang="tr-TR" b="0" i="1" smtClean="0">
                                  <a:latin typeface="Cambria Math" panose="02040503050406030204" pitchFamily="18" charset="0"/>
                                </a:rPr>
                                <m:t>22</m:t>
                              </m:r>
                            </m:e>
                          </m:mr>
                        </m:m>
                      </m:e>
                    </m:d>
                  </m:oMath>
                </a14:m>
                <a:endParaRPr lang="tr-TR" dirty="0"/>
              </a:p>
              <a:p>
                <a:endParaRPr lang="tr-TR" dirty="0"/>
              </a:p>
              <a:p>
                <a:r>
                  <a:rPr lang="tr-TR" dirty="0"/>
                  <a:t>a00 → 0. satır, 0. sütundaki elemanı verir</a:t>
                </a:r>
              </a:p>
              <a:p>
                <a:r>
                  <a:rPr lang="tr-TR" dirty="0"/>
                  <a:t>a12 → 1. satır, 2. sütundaki elemanı verir</a:t>
                </a:r>
              </a:p>
              <a:p>
                <a:r>
                  <a:rPr lang="tr-TR" dirty="0"/>
                  <a:t>a21 → 2. satır, 1. sütundaki elemanı verir</a:t>
                </a:r>
              </a:p>
              <a:p>
                <a:endParaRPr lang="tr-TR" dirty="0"/>
              </a:p>
              <a:p>
                <a:r>
                  <a:rPr lang="tr-TR" dirty="0"/>
                  <a:t>Yani matrisler herhangi bir algoritma yada depolama yapısı değildir. Matrisler ayrı 2 boyutlu veri yapıları olarak görünür.</a:t>
                </a:r>
              </a:p>
            </p:txBody>
          </p:sp>
        </mc:Choice>
        <mc:Fallback xmlns="">
          <p:sp>
            <p:nvSpPr>
              <p:cNvPr id="3" name="Content Placeholder 2">
                <a:extLst>
                  <a:ext uri="{FF2B5EF4-FFF2-40B4-BE49-F238E27FC236}">
                    <a16:creationId xmlns:a16="http://schemas.microsoft.com/office/drawing/2014/main" id="{38E7BB9B-18CF-46E0-BA21-4D0760DFC27E}"/>
                  </a:ext>
                </a:extLst>
              </p:cNvPr>
              <p:cNvSpPr>
                <a:spLocks noGrp="1" noRot="1" noChangeAspect="1" noMove="1" noResize="1" noEditPoints="1" noAdjustHandles="1" noChangeArrowheads="1" noChangeShapeType="1" noTextEdit="1"/>
              </p:cNvSpPr>
              <p:nvPr>
                <p:ph idx="1"/>
              </p:nvPr>
            </p:nvSpPr>
            <p:spPr>
              <a:xfrm>
                <a:off x="1103312" y="860612"/>
                <a:ext cx="8946541" cy="5387787"/>
              </a:xfrm>
              <a:blipFill>
                <a:blip r:embed="rId2"/>
                <a:stretch>
                  <a:fillRect l="-341" t="-566" r="-409"/>
                </a:stretch>
              </a:blipFill>
            </p:spPr>
            <p:txBody>
              <a:bodyPr/>
              <a:lstStyle/>
              <a:p>
                <a:r>
                  <a:rPr lang="tr-TR">
                    <a:noFill/>
                  </a:rPr>
                  <a:t> </a:t>
                </a:r>
              </a:p>
            </p:txBody>
          </p:sp>
        </mc:Fallback>
      </mc:AlternateContent>
    </p:spTree>
    <p:extLst>
      <p:ext uri="{BB962C8B-B14F-4D97-AF65-F5344CB8AC3E}">
        <p14:creationId xmlns:p14="http://schemas.microsoft.com/office/powerpoint/2010/main" val="22551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A242B-A367-43C2-B536-2E3F71C1DA21}"/>
              </a:ext>
            </a:extLst>
          </p:cNvPr>
          <p:cNvSpPr>
            <a:spLocks noGrp="1"/>
          </p:cNvSpPr>
          <p:nvPr>
            <p:ph idx="1"/>
          </p:nvPr>
        </p:nvSpPr>
        <p:spPr>
          <a:xfrm>
            <a:off x="1103312" y="744072"/>
            <a:ext cx="8946541" cy="5504328"/>
          </a:xfrm>
        </p:spPr>
        <p:txBody>
          <a:bodyPr/>
          <a:lstStyle/>
          <a:p>
            <a:r>
              <a:rPr lang="tr-TR" dirty="0"/>
              <a:t>Matrislerle alakalı bu kadar bilgi görüntü işleme konusu için yeterlidir fakat bununla alakalı daha fazla bilgi öğrenmek isterseniz </a:t>
            </a:r>
            <a:r>
              <a:rPr lang="tr-TR" dirty="0">
                <a:hlinkClick r:id="rId2"/>
              </a:rPr>
              <a:t>https://bilimgenc.tubitak.gov.tr/makale/matris-nedir-neden-matrislere-ihtiyacimiz-var</a:t>
            </a:r>
            <a:r>
              <a:rPr lang="tr-TR" dirty="0"/>
              <a:t> sitesini inceleyebilirsiniz.</a:t>
            </a:r>
          </a:p>
          <a:p>
            <a:endParaRPr lang="tr-TR" dirty="0"/>
          </a:p>
        </p:txBody>
      </p:sp>
      <p:pic>
        <p:nvPicPr>
          <p:cNvPr id="5" name="Picture 4">
            <a:extLst>
              <a:ext uri="{FF2B5EF4-FFF2-40B4-BE49-F238E27FC236}">
                <a16:creationId xmlns:a16="http://schemas.microsoft.com/office/drawing/2014/main" id="{DA4CA5E4-0CBB-4C0E-9A64-46139A897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7341" y="2794835"/>
            <a:ext cx="5701882" cy="3211515"/>
          </a:xfrm>
          <a:prstGeom prst="rect">
            <a:avLst/>
          </a:prstGeom>
        </p:spPr>
      </p:pic>
    </p:spTree>
    <p:extLst>
      <p:ext uri="{BB962C8B-B14F-4D97-AF65-F5344CB8AC3E}">
        <p14:creationId xmlns:p14="http://schemas.microsoft.com/office/powerpoint/2010/main" val="1756747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3F2C-8E0F-464E-976E-D5DEDC800069}"/>
              </a:ext>
            </a:extLst>
          </p:cNvPr>
          <p:cNvSpPr>
            <a:spLocks noGrp="1"/>
          </p:cNvSpPr>
          <p:nvPr>
            <p:ph type="title"/>
          </p:nvPr>
        </p:nvSpPr>
        <p:spPr>
          <a:xfrm>
            <a:off x="646111" y="452718"/>
            <a:ext cx="9404723" cy="1004607"/>
          </a:xfrm>
        </p:spPr>
        <p:txBody>
          <a:bodyPr/>
          <a:lstStyle/>
          <a:p>
            <a:r>
              <a:rPr lang="tr-TR" dirty="0"/>
              <a:t>GÖRÜNTÜLERDE İNDEXLEME</a:t>
            </a:r>
          </a:p>
        </p:txBody>
      </p:sp>
      <p:sp>
        <p:nvSpPr>
          <p:cNvPr id="3" name="Content Placeholder 2">
            <a:extLst>
              <a:ext uri="{FF2B5EF4-FFF2-40B4-BE49-F238E27FC236}">
                <a16:creationId xmlns:a16="http://schemas.microsoft.com/office/drawing/2014/main" id="{F8F44162-36A9-4E70-AAE4-FD6649145BA8}"/>
              </a:ext>
            </a:extLst>
          </p:cNvPr>
          <p:cNvSpPr>
            <a:spLocks noGrp="1"/>
          </p:cNvSpPr>
          <p:nvPr>
            <p:ph idx="1"/>
          </p:nvPr>
        </p:nvSpPr>
        <p:spPr>
          <a:xfrm>
            <a:off x="1103312" y="1381125"/>
            <a:ext cx="8946541" cy="4867275"/>
          </a:xfrm>
        </p:spPr>
        <p:txBody>
          <a:bodyPr/>
          <a:lstStyle/>
          <a:p>
            <a:r>
              <a:rPr lang="tr-TR" dirty="0"/>
              <a:t>Görüntülerde daima index değeri sol üst köşe olarak belirlenir. Bu tüm görüntü işleme tekniklerinde, programlama dillerinde orijin sol üst köşe olacak bir şekilde görüntülerle çalışılır bundan dolayı manüpilasyon işlemleri gibi diğer işlemler orijin baz alınarak gerçekleştirilir.</a:t>
            </a:r>
          </a:p>
        </p:txBody>
      </p:sp>
      <p:pic>
        <p:nvPicPr>
          <p:cNvPr id="5" name="Picture 4">
            <a:extLst>
              <a:ext uri="{FF2B5EF4-FFF2-40B4-BE49-F238E27FC236}">
                <a16:creationId xmlns:a16="http://schemas.microsoft.com/office/drawing/2014/main" id="{29A1AC2C-7A90-4FA4-B216-AEF43D171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19" y="3181604"/>
            <a:ext cx="6524931" cy="3223678"/>
          </a:xfrm>
          <a:prstGeom prst="rect">
            <a:avLst/>
          </a:prstGeom>
        </p:spPr>
      </p:pic>
    </p:spTree>
    <p:extLst>
      <p:ext uri="{BB962C8B-B14F-4D97-AF65-F5344CB8AC3E}">
        <p14:creationId xmlns:p14="http://schemas.microsoft.com/office/powerpoint/2010/main" val="403591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9793-B86A-46D0-A73C-497F5C65991A}"/>
              </a:ext>
            </a:extLst>
          </p:cNvPr>
          <p:cNvSpPr>
            <a:spLocks noGrp="1"/>
          </p:cNvSpPr>
          <p:nvPr>
            <p:ph type="title"/>
          </p:nvPr>
        </p:nvSpPr>
        <p:spPr/>
        <p:txBody>
          <a:bodyPr/>
          <a:lstStyle/>
          <a:p>
            <a:r>
              <a:rPr lang="tr-TR" dirty="0"/>
              <a:t>Farklı Renk Modellerinde ve Farklı Sıkıştırma Türlerinde Görüntü Vardır</a:t>
            </a:r>
          </a:p>
        </p:txBody>
      </p:sp>
      <p:sp>
        <p:nvSpPr>
          <p:cNvPr id="3" name="Content Placeholder 2">
            <a:extLst>
              <a:ext uri="{FF2B5EF4-FFF2-40B4-BE49-F238E27FC236}">
                <a16:creationId xmlns:a16="http://schemas.microsoft.com/office/drawing/2014/main" id="{AD7E9618-E19A-435B-873E-F237D0DF20C3}"/>
              </a:ext>
            </a:extLst>
          </p:cNvPr>
          <p:cNvSpPr>
            <a:spLocks noGrp="1"/>
          </p:cNvSpPr>
          <p:nvPr>
            <p:ph idx="1"/>
          </p:nvPr>
        </p:nvSpPr>
        <p:spPr/>
        <p:txBody>
          <a:bodyPr/>
          <a:lstStyle/>
          <a:p>
            <a:r>
              <a:rPr lang="tr-TR" dirty="0"/>
              <a:t>Renk modelleri:</a:t>
            </a:r>
          </a:p>
          <a:p>
            <a:r>
              <a:rPr lang="tr-TR" dirty="0"/>
              <a:t>BGR görüntü</a:t>
            </a:r>
          </a:p>
          <a:p>
            <a:r>
              <a:rPr lang="tr-TR" dirty="0"/>
              <a:t>RGB görüntü</a:t>
            </a:r>
          </a:p>
          <a:p>
            <a:r>
              <a:rPr lang="tr-TR" dirty="0"/>
              <a:t>Grayscale görüntü</a:t>
            </a:r>
          </a:p>
          <a:p>
            <a:r>
              <a:rPr lang="tr-TR" dirty="0"/>
              <a:t>RGBA görüntü</a:t>
            </a:r>
          </a:p>
          <a:p>
            <a:r>
              <a:rPr lang="tr-TR" dirty="0"/>
              <a:t>HSV görüntü (Görüntü işlemede en sık kullanılan görüntüdür)</a:t>
            </a:r>
          </a:p>
        </p:txBody>
      </p:sp>
    </p:spTree>
    <p:extLst>
      <p:ext uri="{BB962C8B-B14F-4D97-AF65-F5344CB8AC3E}">
        <p14:creationId xmlns:p14="http://schemas.microsoft.com/office/powerpoint/2010/main" val="4000169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153</TotalTime>
  <Words>961</Words>
  <Application>Microsoft Office PowerPoint</Application>
  <PresentationFormat>Widescreen</PresentationFormat>
  <Paragraphs>60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Cambria Math</vt:lpstr>
      <vt:lpstr>Century Gothic</vt:lpstr>
      <vt:lpstr>Wingdings 3</vt:lpstr>
      <vt:lpstr>Ion</vt:lpstr>
      <vt:lpstr>Görüntü İşlemeye Giriş</vt:lpstr>
      <vt:lpstr>Görüntü Nedir?</vt:lpstr>
      <vt:lpstr>PowerPoint Presentation</vt:lpstr>
      <vt:lpstr>Matris Nedir? (Biliyorsanız bu kısmı atlayabilirsiniz) </vt:lpstr>
      <vt:lpstr>PowerPoint Presentation</vt:lpstr>
      <vt:lpstr>PowerPoint Presentation</vt:lpstr>
      <vt:lpstr>PowerPoint Presentation</vt:lpstr>
      <vt:lpstr>GÖRÜNTÜLERDE İNDEXLEME</vt:lpstr>
      <vt:lpstr>Farklı Renk Modellerinde ve Farklı Sıkıştırma Türlerinde Görüntü Vardır</vt:lpstr>
      <vt:lpstr>BGR GÖRÜNTÜ</vt:lpstr>
      <vt:lpstr>PowerPoint Presentation</vt:lpstr>
      <vt:lpstr>RGB GÖRÜNTÜ</vt:lpstr>
      <vt:lpstr>PowerPoint Presentation</vt:lpstr>
      <vt:lpstr>GRAYSCALE GÖRÜNTÜ</vt:lpstr>
      <vt:lpstr>PowerPoint Presentation</vt:lpstr>
      <vt:lpstr>RGBA GÖRÜNTÜ</vt:lpstr>
      <vt:lpstr>PowerPoint Presentation</vt:lpstr>
      <vt:lpstr>HSV GÖRÜNTÜ</vt:lpstr>
      <vt:lpstr>PowerPoint Presentation</vt:lpstr>
      <vt:lpstr>DOSYA FORMATLARI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Görüntü İşlemeye Giriş</dc:title>
  <dc:creator>halil ibrahim sandıraz</dc:creator>
  <cp:lastModifiedBy>halil ibrahim sandıraz</cp:lastModifiedBy>
  <cp:revision>16</cp:revision>
  <dcterms:created xsi:type="dcterms:W3CDTF">2025-03-21T10:34:22Z</dcterms:created>
  <dcterms:modified xsi:type="dcterms:W3CDTF">2025-03-26T21:05:48Z</dcterms:modified>
</cp:coreProperties>
</file>